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58" r:id="rId1"/>
  </p:sldMasterIdLst>
  <p:notesMasterIdLst>
    <p:notesMasterId r:id="rId21"/>
  </p:notesMasterIdLst>
  <p:sldIdLst>
    <p:sldId id="256" r:id="rId2"/>
    <p:sldId id="264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9" r:id="rId12"/>
    <p:sldId id="272" r:id="rId13"/>
    <p:sldId id="270" r:id="rId14"/>
    <p:sldId id="273" r:id="rId15"/>
    <p:sldId id="271" r:id="rId16"/>
    <p:sldId id="274" r:id="rId17"/>
    <p:sldId id="266" r:id="rId18"/>
    <p:sldId id="267" r:id="rId19"/>
    <p:sldId id="268" r:id="rId20"/>
  </p:sldIdLst>
  <p:sldSz cx="14630400" cy="8229600"/>
  <p:notesSz cx="8229600" cy="14630400"/>
  <p:embeddedFontLst>
    <p:embeddedFont>
      <p:font typeface="Aptos" panose="020B0004020202020204" pitchFamily="34" charset="0"/>
      <p:regular r:id="rId22"/>
      <p:bold r:id="rId23"/>
      <p:italic r:id="rId24"/>
      <p:boldItalic r:id="rId25"/>
    </p:embeddedFont>
    <p:embeddedFont>
      <p:font typeface="Aptos Display" panose="020B0004020202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ono Medium" panose="00000009000000000000" pitchFamily="49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06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2185-E547-2632-E9F3-340669422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B651ED-2549-6A89-A63F-52843A927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303DC-C237-4EB1-4B2A-F5ACF2F0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318A-AEFF-103C-DC40-E23B132AB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5515-E865-79A7-0272-BC91F31C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314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220A-56A7-89E6-5099-200D0D07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8C23D-36C5-9C78-C48A-FDB2742523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33117-A43E-1024-64B1-658EF78E8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AB673-9C5F-CFF9-67B7-BF9ACC9CB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265CE-80F0-E670-316E-08EE73266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387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3E1FB-3D9A-772F-3C03-F6CCD9467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DCFD0-B143-5C89-3B30-0C095CCCE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93FCF-01FF-7BA3-21C4-76EC22B2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EC698-472B-8F74-DBDE-286B8021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AAD9-272B-E360-321B-E2EB296A2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15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69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33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322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730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508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94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818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62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CC02-C495-4FB5-C469-E939C3AA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3389D-939A-3791-05AD-0933987FF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AFB9-BBAB-1D6F-531A-70F31BD8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8F6D6-3A58-0A60-2759-A969393C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144FB-8CDE-40CB-EBA4-75FDBFA38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490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6F07C-6ADD-258C-53AB-F6DD5D98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D421D-AB50-16DB-22B5-C51C70C18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173D1-F556-E106-1607-4B7FB522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21C8-4628-EF52-2663-644D01BF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D7DAB-BEA2-C2E7-7010-657CD3D6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031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F9B2-F494-14CD-D992-9F5D70F7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88A7-D8F1-7123-F381-DE3A22E81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9C4AD-BB40-3A7A-FF97-0C9D186F2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78388-E5C3-0724-FD06-09EABC597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BF9A7-BB49-8439-B215-A4B6F5A7C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6E3E3-37F4-B1BF-620A-0008FF101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395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1EF55-198D-705B-0D20-06C9F0CEC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B2012-172D-8562-A98D-526C17FFF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7BBD3-D34F-60BC-DC9C-4044A695A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D42F5-059C-046B-2A22-76E627BA54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4366E-3648-7179-3D02-144F34780D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750C4-3706-ED9B-E81B-546CBB552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06114-099B-A2C9-C0FA-2968507B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F3ACD-8C8E-7E5D-3525-91A553E4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08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9E21-0093-7020-5BE1-D85DF194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F6EE-203F-B11C-4E3F-6FF5A7C3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328AF-96BC-954C-C864-8D0007FB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A6527-0B5F-B984-E845-5CB52366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494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43F68-AF3E-5BCE-D049-0A291229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9EAC0-D7E9-CCEE-8E33-FC0997EA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2BD9C-9D6E-9DD0-4C5E-55201D52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5142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FD8B-CB53-0BFE-5B80-9BFB7896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0FCFE-CFE7-FF7D-C8FA-24D1739ED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A239-4217-B837-F874-99307E123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572B6-0BCE-901B-554D-3A967E5A3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07319-3C27-5D14-D1F4-9F856B2F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14481-E3E3-AAE6-CC78-3FC0D541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497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DF74-DEBD-12D3-E0E0-9194988C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9012D-65CD-4032-CBD3-E54E7C09D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13A6A-313B-99CE-079B-A00860254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93EB4-C485-D28E-E2ED-E7F86FD5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FA82F-C52E-362E-3442-569035F0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5AD91-385A-28B9-1762-B86279A4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935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08B63-D53F-F568-20DB-590AA7875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FA529-51AC-5070-6C8A-17162A0C5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F555FF-DB15-CEE0-68C1-D8FEF94AB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FE89B-A322-43D5-A778-0FF031A1CF1A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A21E9-F96B-1447-E5D5-B9145E02DD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08140-38E9-E024-28FA-88F6B7612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22E342-602C-4A0C-BD56-147F07D72B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9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9429" y="1435270"/>
            <a:ext cx="7287479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600" kern="0" spc="-185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Xây dựng Mô hình Chẩn đoán Bệnh Viêm Gan C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6280190" y="55706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Nghiên cứu áp dụng máy học để phát hiện sớm bệnh viêm gan C.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ED2FE-E0A2-2C78-39ED-A7E8427AF84A}"/>
              </a:ext>
            </a:extLst>
          </p:cNvPr>
          <p:cNvSpPr/>
          <p:nvPr/>
        </p:nvSpPr>
        <p:spPr>
          <a:xfrm>
            <a:off x="12421553" y="7720845"/>
            <a:ext cx="2208847" cy="47910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880973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kern="0" spc="-128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Kết Quả Thực Nghiệm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81692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Độ Chính Xác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So sánh hiệu suất các mô hình.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 Trận Nhầm Lẫn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Phân tích dự đoán đúng/sai cho mỗi lớp.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kern="0" spc="-6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Báo Cáo Phân Loại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Đánh giá chi tiết độ chính xác, độ phủ, điểm F1.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EC031-3A65-54DB-8F41-6D2E0FEB78D3}"/>
              </a:ext>
            </a:extLst>
          </p:cNvPr>
          <p:cNvSpPr/>
          <p:nvPr/>
        </p:nvSpPr>
        <p:spPr>
          <a:xfrm>
            <a:off x="0" y="5927464"/>
            <a:ext cx="5486400" cy="225278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C48BD-23B6-A272-0CA1-DE043A605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25"/>
          <a:stretch/>
        </p:blipFill>
        <p:spPr>
          <a:xfrm>
            <a:off x="2086984" y="99724"/>
            <a:ext cx="10510221" cy="788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5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20CAC-66C9-622A-BAFC-E3C96E59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4" y="1091901"/>
            <a:ext cx="12047401" cy="619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612966-7807-2968-1161-69E5F20F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72" y="381965"/>
            <a:ext cx="12705287" cy="72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71D1DD-3A3B-B225-6C2D-5A7778C9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43" y="1979271"/>
            <a:ext cx="12098608" cy="417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3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8BB028-18F6-ED73-4557-C4F6B51D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11" y="691399"/>
            <a:ext cx="11681113" cy="67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8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DE3833-54CE-0A1E-D414-B058DE8E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61" y="1689904"/>
            <a:ext cx="13798931" cy="48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6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4367E9-8836-2239-3006-2808609FB15D}"/>
              </a:ext>
            </a:extLst>
          </p:cNvPr>
          <p:cNvSpPr txBox="1"/>
          <p:nvPr/>
        </p:nvSpPr>
        <p:spPr>
          <a:xfrm>
            <a:off x="845048" y="778142"/>
            <a:ext cx="2016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kern="0" spc="-128" dirty="0" err="1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Kết</a:t>
            </a:r>
            <a:r>
              <a:rPr lang="en-US" sz="2400" kern="0" spc="-128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en-US" sz="2400" kern="0" spc="-128" dirty="0" err="1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Quả</a:t>
            </a:r>
            <a:r>
              <a:rPr lang="en-US" sz="2400" kern="0" spc="-128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endParaRPr lang="vi-V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CCF8-9BE0-06F7-4D91-CACC38B21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6325"/>
            <a:ext cx="4680722" cy="3671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845C4-5F49-4C33-6FCC-80905BD61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216" y="3116326"/>
            <a:ext cx="4887967" cy="3671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4A2D89-EBD5-9BC1-7E12-23BA5E3A0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371" y="3116326"/>
            <a:ext cx="4641156" cy="3671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911BB-B973-7594-0F78-45E203A972D6}"/>
              </a:ext>
            </a:extLst>
          </p:cNvPr>
          <p:cNvSpPr txBox="1"/>
          <p:nvPr/>
        </p:nvSpPr>
        <p:spPr>
          <a:xfrm>
            <a:off x="1780676" y="2355473"/>
            <a:ext cx="1795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SVM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459E16-06DD-9264-709F-C2C9F692775B}"/>
              </a:ext>
            </a:extLst>
          </p:cNvPr>
          <p:cNvSpPr txBox="1"/>
          <p:nvPr/>
        </p:nvSpPr>
        <p:spPr>
          <a:xfrm>
            <a:off x="5971676" y="2355472"/>
            <a:ext cx="268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Cây Quyết Định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64A4B-6C63-0AB9-656A-1FF061396BA0}"/>
              </a:ext>
            </a:extLst>
          </p:cNvPr>
          <p:cNvSpPr txBox="1"/>
          <p:nvPr/>
        </p:nvSpPr>
        <p:spPr>
          <a:xfrm>
            <a:off x="11134164" y="2355473"/>
            <a:ext cx="2687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615055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974697-E6BD-7137-2B92-2F4375A5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3" y="1129553"/>
            <a:ext cx="5029921" cy="6950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579E8E-58D3-17F3-2E8C-23EFA654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734" y="4346089"/>
            <a:ext cx="9000852" cy="3100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9C640D-D030-4CA8-DF7D-8BB1D230131D}"/>
              </a:ext>
            </a:extLst>
          </p:cNvPr>
          <p:cNvSpPr txBox="1"/>
          <p:nvPr/>
        </p:nvSpPr>
        <p:spPr>
          <a:xfrm>
            <a:off x="2404620" y="339314"/>
            <a:ext cx="1795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/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A2DA6-7564-0DCA-CC22-2FC45EFA1191}"/>
              </a:ext>
            </a:extLst>
          </p:cNvPr>
          <p:cNvSpPr txBox="1"/>
          <p:nvPr/>
        </p:nvSpPr>
        <p:spPr>
          <a:xfrm>
            <a:off x="9288098" y="3478515"/>
            <a:ext cx="1795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43750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C12A0E-FB11-0E46-0D4A-90E14B769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9167"/>
              </p:ext>
            </p:extLst>
          </p:nvPr>
        </p:nvGraphicFramePr>
        <p:xfrm>
          <a:off x="957430" y="710004"/>
          <a:ext cx="12694024" cy="6852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3506">
                  <a:extLst>
                    <a:ext uri="{9D8B030D-6E8A-4147-A177-3AD203B41FA5}">
                      <a16:colId xmlns:a16="http://schemas.microsoft.com/office/drawing/2014/main" val="462796595"/>
                    </a:ext>
                  </a:extLst>
                </a:gridCol>
                <a:gridCol w="3173506">
                  <a:extLst>
                    <a:ext uri="{9D8B030D-6E8A-4147-A177-3AD203B41FA5}">
                      <a16:colId xmlns:a16="http://schemas.microsoft.com/office/drawing/2014/main" val="2404268853"/>
                    </a:ext>
                  </a:extLst>
                </a:gridCol>
                <a:gridCol w="3173506">
                  <a:extLst>
                    <a:ext uri="{9D8B030D-6E8A-4147-A177-3AD203B41FA5}">
                      <a16:colId xmlns:a16="http://schemas.microsoft.com/office/drawing/2014/main" val="3047724142"/>
                    </a:ext>
                  </a:extLst>
                </a:gridCol>
                <a:gridCol w="3173506">
                  <a:extLst>
                    <a:ext uri="{9D8B030D-6E8A-4147-A177-3AD203B41FA5}">
                      <a16:colId xmlns:a16="http://schemas.microsoft.com/office/drawing/2014/main" val="2603269645"/>
                    </a:ext>
                  </a:extLst>
                </a:gridCol>
              </a:tblGrid>
              <a:tr h="585912">
                <a:tc>
                  <a:txBody>
                    <a:bodyPr/>
                    <a:lstStyle/>
                    <a:p>
                      <a:pPr algn="l"/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SVM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39375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Ý tưởng chính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Chia dữ liệu theo đặc trưng tốt nhất.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Kết hợp nhiều cây quyết định.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Tìm siêu phẳng tối ưu.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17010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Tốc độ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Nhanh với dữ liệu nhỏ.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Chậm hơn, cần nhiều tài nguyên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Chậm với dữ liệu lớn.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045518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Xử lý phi tuyến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Hạn chế.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Tốt nhờ kết hợp nhiều cây.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Xuất sắc với kernel trick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719889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Ưu điểm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Đơn giản, dễ hiểu.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Giảm overfitting, độ chính xác cao.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Hiệu quả với dữ liệu phức tạp.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043668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Nhược điểm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Dễ overfitting, nhạy cảm nhiễu.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Tốn tài nguyên, khó giải thích.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Khó chọn kernel, tốn thời gian.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30371"/>
                  </a:ext>
                </a:extLst>
              </a:tr>
              <a:tr h="1044452"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Ứng dụng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Phân loại đơn giản.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Dự đoán phức tạp, hồi quy.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/>
                        <a:t>Nhận diện, phân loại phi tuyến.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02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55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5EC00-CE3C-D237-C998-8EED87DD3F2E}"/>
              </a:ext>
            </a:extLst>
          </p:cNvPr>
          <p:cNvSpPr txBox="1"/>
          <p:nvPr/>
        </p:nvSpPr>
        <p:spPr>
          <a:xfrm>
            <a:off x="1366221" y="1682573"/>
            <a:ext cx="7315200" cy="66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900"/>
              </a:lnSpc>
              <a:buNone/>
            </a:pPr>
            <a:r>
              <a:rPr lang="vi-VN" sz="2800" kern="0" spc="-118" dirty="0">
                <a:latin typeface="Roboto Mono Medium" pitchFamily="34" charset="0"/>
                <a:ea typeface="Roboto Mono Medium" pitchFamily="34" charset="-122"/>
              </a:rPr>
              <a:t>Thành Viên nhóm :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068839-1FE6-86A3-DED5-6C049439C878}"/>
              </a:ext>
            </a:extLst>
          </p:cNvPr>
          <p:cNvSpPr txBox="1"/>
          <p:nvPr/>
        </p:nvSpPr>
        <p:spPr>
          <a:xfrm>
            <a:off x="1979407" y="2815682"/>
            <a:ext cx="9197788" cy="541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250000"/>
              </a:lnSpc>
              <a:buNone/>
            </a:pPr>
            <a:r>
              <a:rPr lang="vi-VN" sz="3600" dirty="0">
                <a:latin typeface="+mj-lt"/>
              </a:rPr>
              <a:t>Phạm Đình Anh Phương - 22DH112900 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vi-VN" sz="3600" dirty="0">
                <a:latin typeface="+mj-lt"/>
              </a:rPr>
              <a:t>Mai Hoàn Hảo - </a:t>
            </a:r>
            <a:r>
              <a:rPr lang="vi-VN" sz="36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22</a:t>
            </a:r>
            <a:r>
              <a:rPr lang="en-US" sz="36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DH110957</a:t>
            </a:r>
            <a:endParaRPr lang="vi-VN" sz="36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lnSpc>
                <a:spcPct val="250000"/>
              </a:lnSpc>
              <a:buNone/>
            </a:pPr>
            <a:r>
              <a:rPr lang="vi-VN" sz="36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Vũ Xuân Dương -</a:t>
            </a:r>
            <a:r>
              <a:rPr lang="en-US" sz="3600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22DH114489</a:t>
            </a:r>
            <a:endParaRPr lang="vi-VN" sz="36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indent="0">
              <a:lnSpc>
                <a:spcPct val="250000"/>
              </a:lnSpc>
              <a:buNone/>
            </a:pP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3E8F8-58F8-3AB4-4DE9-F84C077435AB}"/>
              </a:ext>
            </a:extLst>
          </p:cNvPr>
          <p:cNvSpPr txBox="1"/>
          <p:nvPr/>
        </p:nvSpPr>
        <p:spPr>
          <a:xfrm>
            <a:off x="12129246" y="936372"/>
            <a:ext cx="1613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highlight>
                  <a:srgbClr val="FFFF00"/>
                </a:highlight>
              </a:rPr>
              <a:t>Nhóm 22</a:t>
            </a:r>
          </a:p>
        </p:txBody>
      </p:sp>
    </p:spTree>
    <p:extLst>
      <p:ext uri="{BB962C8B-B14F-4D97-AF65-F5344CB8AC3E}">
        <p14:creationId xmlns:p14="http://schemas.microsoft.com/office/powerpoint/2010/main" val="4272103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6940"/>
            <a:ext cx="614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Giới thiệu Bài Toán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8305" y="357604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Bệnh Viêm Gan C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Nguy cơ cao về sức khỏe, ảnh hưởng nghiêm trọng.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9982" y="3576042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Phát Hiện Sớm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Cơ hội điều trị hiệu quả, cải thiện chất lượng cuộc sống.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8305" y="5274231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Mô Hình Dự Đoán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Phân tích dữ liệu y tế, dự đoán khả năng mắc bệnh.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ED226F-96FB-E7A6-16BC-EC0275D7E0EA}"/>
              </a:ext>
            </a:extLst>
          </p:cNvPr>
          <p:cNvSpPr/>
          <p:nvPr/>
        </p:nvSpPr>
        <p:spPr>
          <a:xfrm>
            <a:off x="12421553" y="7720845"/>
            <a:ext cx="2208847" cy="47910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730" y="549712"/>
            <a:ext cx="4711366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4400" kern="0" spc="-118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Chuẩn Bị Dữ Liệu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99730" y="1674138"/>
            <a:ext cx="313289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59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Giới Thiệu Tập Dữ Liệu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99730" y="2186345"/>
            <a:ext cx="40846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Thu thập thông tin về bệnh nhân, các chỉ số sinh hóa.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99730" y="3005852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Tuổi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699730" y="3395543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Giới tính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99730" y="3785235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Albumin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99730" y="4174927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Alkaline Phosphatase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99730" y="4564618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ALT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699730" y="4954310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AST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99730" y="5344001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Bilirubin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99730" y="5733693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8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Cholinesterase</a:t>
            </a: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99730" y="6123384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9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Cholesterol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99730" y="6513076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10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Creatinine</a:t>
            </a: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99730" y="6902767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11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GGT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99730" y="7292459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12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Protein tổng số</a:t>
            </a: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5279708" y="1674138"/>
            <a:ext cx="2499122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59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Tiền Xử Lý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5279708" y="2186345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Làm sạch, chuẩn hóa, trực quan hóa dữ liệu.</a:t>
            </a: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279708" y="2686050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Xử lý giá trị thiếu, giá trị ngoại lai.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5279708" y="3075742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Chuẩn hóa, chuẩn hóa dữ liệu.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5279708" y="3465433"/>
            <a:ext cx="40846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Biểu đồ phân phối, biểu đồ hộp, bản đồ nhiệt.</a:t>
            </a: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9859685" y="1674138"/>
            <a:ext cx="2848094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2400" kern="0" spc="-59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Trích Chọn Đặc Trưng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9859685" y="2186345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Lựa chọn các yếu tố ảnh hưởng đến bệnh.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9859685" y="2686050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Loại bỏ cột không cần thiết.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9859685" y="3075742"/>
            <a:ext cx="40846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Chuyển đổi dữ liệu định tính thành định lượng.</a:t>
            </a: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9859685" y="3785235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Xử lý giá trị thiếu.</a:t>
            </a:r>
            <a:endParaRPr lang="en-US" dirty="0"/>
          </a:p>
        </p:txBody>
      </p:sp>
      <p:sp>
        <p:nvSpPr>
          <p:cNvPr id="27" name="Text 25"/>
          <p:cNvSpPr/>
          <p:nvPr/>
        </p:nvSpPr>
        <p:spPr>
          <a:xfrm>
            <a:off x="9859685" y="4174927"/>
            <a:ext cx="408467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Chuẩn hóa các đặc trưng.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803544-8B71-0359-C4D7-B838DA815A86}"/>
              </a:ext>
            </a:extLst>
          </p:cNvPr>
          <p:cNvSpPr/>
          <p:nvPr/>
        </p:nvSpPr>
        <p:spPr>
          <a:xfrm>
            <a:off x="11489167" y="7222569"/>
            <a:ext cx="3141234" cy="97738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0332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333" y="562690"/>
            <a:ext cx="5115401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800" kern="0" spc="-121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Xây Dựng Mô Hình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1767515" y="2398753"/>
            <a:ext cx="7711678" cy="6163628"/>
          </a:xfrm>
          <a:prstGeom prst="roundRect">
            <a:avLst>
              <a:gd name="adj" fmla="val 4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Shape 2"/>
          <p:cNvSpPr/>
          <p:nvPr/>
        </p:nvSpPr>
        <p:spPr>
          <a:xfrm>
            <a:off x="693333" y="2065363"/>
            <a:ext cx="7695605" cy="588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Text 3"/>
          <p:cNvSpPr/>
          <p:nvPr/>
        </p:nvSpPr>
        <p:spPr>
          <a:xfrm>
            <a:off x="790011" y="2215039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Mô Hình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3448676" y="2238876"/>
            <a:ext cx="214812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Đặc Điểm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047021" y="2280576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Ứng Dụng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906574" y="2235042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3475228" y="2235042"/>
            <a:ext cx="214812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40073" y="2235042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90011" y="3196948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Decision Tree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475228" y="3150633"/>
            <a:ext cx="214812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Diễn giải dễ dàng, độ chính xác cao khi điều chỉnh.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040073" y="3150633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Thường dùng cho dữ liệu phân nhóm rõ ràng.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674936" y="2002564"/>
            <a:ext cx="7695605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8" name="Text 15"/>
          <p:cNvSpPr/>
          <p:nvPr/>
        </p:nvSpPr>
        <p:spPr>
          <a:xfrm>
            <a:off x="669515" y="4754402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3448674" y="4692616"/>
            <a:ext cx="214812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Kết hợp nhiều cây quyết định, độ chính xác </a:t>
            </a:r>
            <a:r>
              <a:rPr lang="en-US" sz="2000" kern="0" spc="-16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cao</a:t>
            </a: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vi-VN" sz="2000" kern="0" spc="-16" dirty="0"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047424" y="4775964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Dự đoán tốt, giảm nguy cơ overfitting.</a:t>
            </a:r>
            <a:endParaRPr lang="en-US" sz="2000" dirty="0"/>
          </a:p>
        </p:txBody>
      </p:sp>
      <p:sp>
        <p:nvSpPr>
          <p:cNvPr id="21" name="Shape 18"/>
          <p:cNvSpPr/>
          <p:nvPr/>
        </p:nvSpPr>
        <p:spPr>
          <a:xfrm>
            <a:off x="724434" y="5619935"/>
            <a:ext cx="7695605" cy="124301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22" name="Text 19"/>
          <p:cNvSpPr/>
          <p:nvPr/>
        </p:nvSpPr>
        <p:spPr>
          <a:xfrm>
            <a:off x="906574" y="6266034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3448676" y="6224827"/>
            <a:ext cx="214812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Phân chia tối ưu, hiệu quả với dữ liệu không gian lớn.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6013521" y="6404182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Hiệu quả với dữ liệu có biên rõ.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906574" y="6552249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3475228" y="6552249"/>
            <a:ext cx="214812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000" dirty="0"/>
          </a:p>
        </p:txBody>
      </p:sp>
      <p:sp>
        <p:nvSpPr>
          <p:cNvPr id="28" name="Text 25"/>
          <p:cNvSpPr/>
          <p:nvPr/>
        </p:nvSpPr>
        <p:spPr>
          <a:xfrm>
            <a:off x="6040073" y="6552249"/>
            <a:ext cx="215193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5549C2-2EBC-5EB4-0B43-B2382F2C1E0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941947" y="3360659"/>
            <a:ext cx="0" cy="4173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E0A0DB-D528-EFF4-C315-024D88763F1C}"/>
              </a:ext>
            </a:extLst>
          </p:cNvPr>
          <p:cNvCxnSpPr>
            <a:cxnSpLocks/>
          </p:cNvCxnSpPr>
          <p:nvPr/>
        </p:nvCxnSpPr>
        <p:spPr>
          <a:xfrm>
            <a:off x="5808734" y="3360659"/>
            <a:ext cx="0" cy="4320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843EC5F-BBB6-F849-523E-3BD60D91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30332"/>
            <a:ext cx="5486400" cy="8235196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952A9FE-EA2D-1E7C-8230-1CEA3F7EF852}"/>
              </a:ext>
            </a:extLst>
          </p:cNvPr>
          <p:cNvSpPr/>
          <p:nvPr/>
        </p:nvSpPr>
        <p:spPr>
          <a:xfrm>
            <a:off x="693333" y="562690"/>
            <a:ext cx="5115401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endParaRPr lang="en-US" sz="48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DA1B6C0-94C3-4AA9-2869-E2E426414999}"/>
              </a:ext>
            </a:extLst>
          </p:cNvPr>
          <p:cNvSpPr/>
          <p:nvPr/>
        </p:nvSpPr>
        <p:spPr>
          <a:xfrm>
            <a:off x="1767515" y="2398753"/>
            <a:ext cx="7711678" cy="6163628"/>
          </a:xfrm>
          <a:prstGeom prst="roundRect">
            <a:avLst>
              <a:gd name="adj" fmla="val 4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A9C8A9CD-11B0-7981-8CF5-85EA5BEA6E69}"/>
              </a:ext>
            </a:extLst>
          </p:cNvPr>
          <p:cNvSpPr/>
          <p:nvPr/>
        </p:nvSpPr>
        <p:spPr>
          <a:xfrm>
            <a:off x="693333" y="2065363"/>
            <a:ext cx="7695605" cy="5881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DCCA578-2EE0-DFC7-29C0-0A96C09FC6BB}"/>
              </a:ext>
            </a:extLst>
          </p:cNvPr>
          <p:cNvSpPr/>
          <p:nvPr/>
        </p:nvSpPr>
        <p:spPr>
          <a:xfrm>
            <a:off x="790011" y="2215039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Mô Hình</a:t>
            </a:r>
            <a:endParaRPr lang="en-US" sz="20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E3FC36F-0D15-7679-4C98-0A63C08B21F1}"/>
              </a:ext>
            </a:extLst>
          </p:cNvPr>
          <p:cNvSpPr/>
          <p:nvPr/>
        </p:nvSpPr>
        <p:spPr>
          <a:xfrm>
            <a:off x="3448676" y="2238876"/>
            <a:ext cx="214812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Train</a:t>
            </a:r>
            <a:endParaRPr lang="en-US" sz="20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34A33A2-3491-D651-7DE8-CFF719D4E94F}"/>
              </a:ext>
            </a:extLst>
          </p:cNvPr>
          <p:cNvSpPr/>
          <p:nvPr/>
        </p:nvSpPr>
        <p:spPr>
          <a:xfrm>
            <a:off x="6047021" y="2280576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000" dirty="0"/>
              <a:t>Teat</a:t>
            </a:r>
            <a:endParaRPr lang="en-US" sz="20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3A85B9A-42A3-5D65-787E-67CE01182FF3}"/>
              </a:ext>
            </a:extLst>
          </p:cNvPr>
          <p:cNvSpPr/>
          <p:nvPr/>
        </p:nvSpPr>
        <p:spPr>
          <a:xfrm>
            <a:off x="906574" y="2235042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F002905-DE98-A5D2-DCDB-DBD495ED2641}"/>
              </a:ext>
            </a:extLst>
          </p:cNvPr>
          <p:cNvSpPr/>
          <p:nvPr/>
        </p:nvSpPr>
        <p:spPr>
          <a:xfrm>
            <a:off x="3475228" y="2235042"/>
            <a:ext cx="214812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8F27CDFF-CD75-940E-4B1E-075C672D8036}"/>
              </a:ext>
            </a:extLst>
          </p:cNvPr>
          <p:cNvSpPr/>
          <p:nvPr/>
        </p:nvSpPr>
        <p:spPr>
          <a:xfrm>
            <a:off x="6040073" y="2235042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ACA9AB49-8366-DDDE-CDD9-78CBDC107659}"/>
              </a:ext>
            </a:extLst>
          </p:cNvPr>
          <p:cNvSpPr/>
          <p:nvPr/>
        </p:nvSpPr>
        <p:spPr>
          <a:xfrm>
            <a:off x="790011" y="3196948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Decision Tree</a:t>
            </a:r>
            <a:endParaRPr lang="en-US" sz="200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F9D6E68D-9AE6-7628-96B1-0BB8EBDAD1AD}"/>
              </a:ext>
            </a:extLst>
          </p:cNvPr>
          <p:cNvSpPr/>
          <p:nvPr/>
        </p:nvSpPr>
        <p:spPr>
          <a:xfrm>
            <a:off x="3475228" y="3150633"/>
            <a:ext cx="214812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A6E389D3-1A47-7D6C-2CEA-B7B7D1A5CA1F}"/>
              </a:ext>
            </a:extLst>
          </p:cNvPr>
          <p:cNvSpPr/>
          <p:nvPr/>
        </p:nvSpPr>
        <p:spPr>
          <a:xfrm>
            <a:off x="495184" y="862446"/>
            <a:ext cx="4592329" cy="832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500" dirty="0"/>
              <a:t>Độ Chính Xác trong mô hình </a:t>
            </a:r>
          </a:p>
          <a:p>
            <a:pPr marL="0" indent="0">
              <a:lnSpc>
                <a:spcPts val="2550"/>
              </a:lnSpc>
              <a:buNone/>
            </a:pPr>
            <a:endParaRPr lang="en-US" dirty="0"/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B0214BE7-22A3-52F1-58EA-03FAB47750D8}"/>
              </a:ext>
            </a:extLst>
          </p:cNvPr>
          <p:cNvSpPr/>
          <p:nvPr/>
        </p:nvSpPr>
        <p:spPr>
          <a:xfrm>
            <a:off x="469852" y="1970171"/>
            <a:ext cx="7695605" cy="915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 sz="2400" dirty="0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4686EDDB-3A41-B0CB-AEFD-A479E9929835}"/>
              </a:ext>
            </a:extLst>
          </p:cNvPr>
          <p:cNvSpPr/>
          <p:nvPr/>
        </p:nvSpPr>
        <p:spPr>
          <a:xfrm>
            <a:off x="669515" y="4754402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2000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6D1B5381-C107-9B2D-88BA-22AC59AA24E8}"/>
              </a:ext>
            </a:extLst>
          </p:cNvPr>
          <p:cNvSpPr/>
          <p:nvPr/>
        </p:nvSpPr>
        <p:spPr>
          <a:xfrm>
            <a:off x="3448674" y="4692616"/>
            <a:ext cx="214812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100%</a:t>
            </a:r>
          </a:p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4792F12-DBC8-206D-7DE5-F2E8D1635CA8}"/>
              </a:ext>
            </a:extLst>
          </p:cNvPr>
          <p:cNvSpPr/>
          <p:nvPr/>
        </p:nvSpPr>
        <p:spPr>
          <a:xfrm>
            <a:off x="6047424" y="4775964"/>
            <a:ext cx="2151936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95%</a:t>
            </a:r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2775B9A5-E12E-CA2E-E19A-B8A9DAC242AA}"/>
              </a:ext>
            </a:extLst>
          </p:cNvPr>
          <p:cNvSpPr/>
          <p:nvPr/>
        </p:nvSpPr>
        <p:spPr>
          <a:xfrm>
            <a:off x="906574" y="6266034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endParaRPr lang="en-US" sz="2000" dirty="0"/>
          </a:p>
        </p:txBody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2430185F-DDB4-B12F-0705-80CB933821F1}"/>
              </a:ext>
            </a:extLst>
          </p:cNvPr>
          <p:cNvSpPr/>
          <p:nvPr/>
        </p:nvSpPr>
        <p:spPr>
          <a:xfrm>
            <a:off x="3417701" y="6404182"/>
            <a:ext cx="214812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sz="2000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98%</a:t>
            </a:r>
            <a:endParaRPr lang="en-US" sz="2000" dirty="0"/>
          </a:p>
        </p:txBody>
      </p:sp>
      <p:sp>
        <p:nvSpPr>
          <p:cNvPr id="22" name="Text 21">
            <a:extLst>
              <a:ext uri="{FF2B5EF4-FFF2-40B4-BE49-F238E27FC236}">
                <a16:creationId xmlns:a16="http://schemas.microsoft.com/office/drawing/2014/main" id="{29C07F00-951C-4B02-ADD7-6BF8CC562204}"/>
              </a:ext>
            </a:extLst>
          </p:cNvPr>
          <p:cNvSpPr/>
          <p:nvPr/>
        </p:nvSpPr>
        <p:spPr>
          <a:xfrm>
            <a:off x="6013521" y="6404182"/>
            <a:ext cx="2151936" cy="57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dirty="0"/>
              <a:t>90%</a:t>
            </a:r>
            <a:endParaRPr lang="en-US" dirty="0"/>
          </a:p>
        </p:txBody>
      </p:sp>
      <p:sp>
        <p:nvSpPr>
          <p:cNvPr id="23" name="Text 23">
            <a:extLst>
              <a:ext uri="{FF2B5EF4-FFF2-40B4-BE49-F238E27FC236}">
                <a16:creationId xmlns:a16="http://schemas.microsoft.com/office/drawing/2014/main" id="{55187683-F29F-2915-0438-A02C4AB0B9DE}"/>
              </a:ext>
            </a:extLst>
          </p:cNvPr>
          <p:cNvSpPr/>
          <p:nvPr/>
        </p:nvSpPr>
        <p:spPr>
          <a:xfrm>
            <a:off x="906574" y="6552249"/>
            <a:ext cx="21519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25" name="Text 25">
            <a:extLst>
              <a:ext uri="{FF2B5EF4-FFF2-40B4-BE49-F238E27FC236}">
                <a16:creationId xmlns:a16="http://schemas.microsoft.com/office/drawing/2014/main" id="{9C8DCCE1-32E1-2B5E-C43C-476F489F3901}"/>
              </a:ext>
            </a:extLst>
          </p:cNvPr>
          <p:cNvSpPr/>
          <p:nvPr/>
        </p:nvSpPr>
        <p:spPr>
          <a:xfrm>
            <a:off x="6193890" y="6767451"/>
            <a:ext cx="2151936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2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7A7716-8495-0C06-E0EE-BD89E7AB545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941947" y="3360659"/>
            <a:ext cx="0" cy="4173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92746F-3694-13B4-1A04-3B78792F1923}"/>
              </a:ext>
            </a:extLst>
          </p:cNvPr>
          <p:cNvCxnSpPr>
            <a:cxnSpLocks/>
          </p:cNvCxnSpPr>
          <p:nvPr/>
        </p:nvCxnSpPr>
        <p:spPr>
          <a:xfrm>
            <a:off x="5808734" y="3360659"/>
            <a:ext cx="0" cy="4320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BAFB5B-2879-E8FD-8C69-3014DA74F5BC}"/>
              </a:ext>
            </a:extLst>
          </p:cNvPr>
          <p:cNvSpPr txBox="1"/>
          <p:nvPr/>
        </p:nvSpPr>
        <p:spPr>
          <a:xfrm>
            <a:off x="3362584" y="3255255"/>
            <a:ext cx="1212058" cy="404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vi-VN" sz="1800" dirty="0"/>
              <a:t>100%</a:t>
            </a:r>
            <a:endParaRPr lang="en-US" sz="1800" dirty="0"/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AA54E65C-8602-181A-14CA-6C2228C12D0F}"/>
              </a:ext>
            </a:extLst>
          </p:cNvPr>
          <p:cNvSpPr/>
          <p:nvPr/>
        </p:nvSpPr>
        <p:spPr>
          <a:xfrm>
            <a:off x="6052346" y="3433905"/>
            <a:ext cx="1869833" cy="597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vi-VN" kern="0" spc="-16" dirty="0">
                <a:latin typeface="Roboto" pitchFamily="34" charset="0"/>
                <a:ea typeface="Roboto" pitchFamily="34" charset="-122"/>
                <a:cs typeface="Roboto" pitchFamily="34" charset="-120"/>
              </a:rPr>
              <a:t>99%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61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04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433" y="3206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kern="0" spc="-13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Thuật Toán SVM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793790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951905" y="4993719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80" dirty="0">
                <a:solidFill>
                  <a:schemeClr val="bg1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530906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Ý Tưởng Chính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530906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Tìm siêu phẳng tối ưu để phân chia dữ liệu.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8667" y="49087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9" name="Text 6"/>
          <p:cNvSpPr/>
          <p:nvPr/>
        </p:nvSpPr>
        <p:spPr>
          <a:xfrm>
            <a:off x="7586782" y="4993719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80" dirty="0">
                <a:solidFill>
                  <a:schemeClr val="bg1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8165783" y="4908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Siêu Phẳng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65783" y="5399127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Đường/mặt phân chia dữ liệu giữa các lớp.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793790" y="62439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3" name="Text 10"/>
          <p:cNvSpPr/>
          <p:nvPr/>
        </p:nvSpPr>
        <p:spPr>
          <a:xfrm>
            <a:off x="951905" y="6329005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80" dirty="0">
                <a:solidFill>
                  <a:schemeClr val="bg1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530906" y="624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Khoảng Cách Lề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530906" y="6734413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Khoảng cách giữa siêu phẳng và các điểm gần nhất.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7428667" y="62439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7" name="Text 14"/>
          <p:cNvSpPr/>
          <p:nvPr/>
        </p:nvSpPr>
        <p:spPr>
          <a:xfrm>
            <a:off x="7586782" y="6329005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3200" kern="0" spc="-80" dirty="0">
                <a:solidFill>
                  <a:schemeClr val="bg1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8165783" y="624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Kernel Trick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8165783" y="673441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latin typeface="Roboto" pitchFamily="34" charset="0"/>
                <a:ea typeface="Roboto" pitchFamily="34" charset="-122"/>
                <a:cs typeface="Roboto" pitchFamily="34" charset="-120"/>
              </a:rPr>
              <a:t>Ánh xạ dữ liệu vào không gian cao hơn, phân tách tuyến tính.</a:t>
            </a:r>
            <a:endParaRPr lang="en-US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66E26-DFFE-4A36-DCB4-DB748EDD3E1D}"/>
              </a:ext>
            </a:extLst>
          </p:cNvPr>
          <p:cNvSpPr/>
          <p:nvPr/>
        </p:nvSpPr>
        <p:spPr>
          <a:xfrm>
            <a:off x="11876443" y="7460218"/>
            <a:ext cx="2753958" cy="73973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</a:t>
            </a:r>
            <a:r>
              <a:rPr lang="en-US" sz="2400" b="1" spc="50" dirty="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17072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5400" kern="0" spc="-130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Thuật Toán Cây Quyết Định</a:t>
            </a:r>
            <a:endParaRPr lang="en-US" sz="5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9576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kern="0" spc="-65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Cấu Trúc</a:t>
            </a:r>
            <a:endParaRPr lang="en-US" sz="3200" dirty="0"/>
          </a:p>
        </p:txBody>
      </p:sp>
      <p:sp>
        <p:nvSpPr>
          <p:cNvPr id="6" name="Text 2"/>
          <p:cNvSpPr/>
          <p:nvPr/>
        </p:nvSpPr>
        <p:spPr>
          <a:xfrm>
            <a:off x="2208728" y="302713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Nút gốc, nút trung gian, nút lá.</a:t>
            </a:r>
            <a:endParaRPr lang="en-US" sz="2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16701"/>
            <a:ext cx="28321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kern="0" spc="-65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Quy Trình Xây Dựng</a:t>
            </a:r>
            <a:endParaRPr lang="en-US" sz="3200" dirty="0"/>
          </a:p>
        </p:txBody>
      </p:sp>
      <p:sp>
        <p:nvSpPr>
          <p:cNvPr id="9" name="Text 4"/>
          <p:cNvSpPr/>
          <p:nvPr/>
        </p:nvSpPr>
        <p:spPr>
          <a:xfrm>
            <a:off x="2208728" y="4794261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Chọn đặc trưng quan trọng nhất, phân chia dữ liệu.</a:t>
            </a:r>
            <a:endParaRPr lang="en-US" sz="2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8382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kern="0" spc="-65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Kỹ Thuật Cắt Tỉa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17" dirty="0">
                <a:latin typeface="Roboto" pitchFamily="34" charset="0"/>
                <a:ea typeface="Roboto" pitchFamily="34" charset="-122"/>
                <a:cs typeface="Roboto" pitchFamily="34" charset="-120"/>
              </a:rPr>
              <a:t>Tránh quá khớp, cải thiện độ chính xác.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kern="0" spc="-134" dirty="0"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Thuật Toán Random Forest</a:t>
            </a:r>
            <a:endParaRPr lang="en-US" sz="540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Ý Tưởng Chính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Kết hợp nhiều cây quyết định để dự đoán.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8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Cách Hoạt Động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Tạo tập dữ liệu con, xây dựng cây quyết định, tổng hợp kết quả.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 sz="2400"/>
          </a:p>
        </p:txBody>
      </p:sp>
      <p:sp>
        <p:nvSpPr>
          <p:cNvPr id="11" name="Text 8"/>
          <p:cNvSpPr/>
          <p:nvPr/>
        </p:nvSpPr>
        <p:spPr>
          <a:xfrm>
            <a:off x="6507004" y="5696783"/>
            <a:ext cx="30694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Tăng Cường Hiệu Quả</a:t>
            </a:r>
            <a:endParaRPr lang="en-US" sz="28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Ngẫu nhiên hóa, giảm overfitting, kết hợp đa số phiếu.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B0683B-65F2-12DD-B6E6-76E8E81C3CA8}"/>
              </a:ext>
            </a:extLst>
          </p:cNvPr>
          <p:cNvSpPr/>
          <p:nvPr/>
        </p:nvSpPr>
        <p:spPr>
          <a:xfrm>
            <a:off x="11994777" y="7494151"/>
            <a:ext cx="2635624" cy="7058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Machine Learning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7D33B-CCC7-DBE7-3E4B-DA36DC40D282}"/>
              </a:ext>
            </a:extLst>
          </p:cNvPr>
          <p:cNvSpPr/>
          <p:nvPr/>
        </p:nvSpPr>
        <p:spPr>
          <a:xfrm>
            <a:off x="873163" y="524989"/>
            <a:ext cx="3602018" cy="7058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Random Forest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</TotalTime>
  <Words>733</Words>
  <Application>Microsoft Office PowerPoint</Application>
  <PresentationFormat>Custom</PresentationFormat>
  <Paragraphs>152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Times New Roman</vt:lpstr>
      <vt:lpstr>Roboto Mono Medium</vt:lpstr>
      <vt:lpstr>Aptos Display</vt:lpstr>
      <vt:lpstr>Roboto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Phuong Anh</cp:lastModifiedBy>
  <cp:revision>8</cp:revision>
  <dcterms:created xsi:type="dcterms:W3CDTF">2024-11-19T01:39:22Z</dcterms:created>
  <dcterms:modified xsi:type="dcterms:W3CDTF">2024-11-20T14:04:44Z</dcterms:modified>
</cp:coreProperties>
</file>